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1" r:id="rId2"/>
    <p:sldId id="262" r:id="rId3"/>
    <p:sldId id="263" r:id="rId4"/>
    <p:sldId id="264" r:id="rId5"/>
    <p:sldId id="258" r:id="rId6"/>
    <p:sldId id="257" r:id="rId7"/>
    <p:sldId id="266" r:id="rId8"/>
    <p:sldId id="270" r:id="rId9"/>
    <p:sldId id="269" r:id="rId10"/>
    <p:sldId id="265" r:id="rId11"/>
    <p:sldId id="259" r:id="rId12"/>
    <p:sldId id="268" r:id="rId13"/>
    <p:sldId id="271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544" autoAdjust="0"/>
    <p:restoredTop sz="94660"/>
  </p:normalViewPr>
  <p:slideViewPr>
    <p:cSldViewPr snapToGrid="0">
      <p:cViewPr varScale="1">
        <p:scale>
          <a:sx n="76" d="100"/>
          <a:sy n="76" d="100"/>
        </p:scale>
        <p:origin x="474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12/10/2022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12/10/2022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video" Target="../media/media9.mp4"/><Relationship Id="rId13" Type="http://schemas.openxmlformats.org/officeDocument/2006/relationships/image" Target="../media/image15.png"/><Relationship Id="rId3" Type="http://schemas.microsoft.com/office/2007/relationships/media" Target="../media/media7.mp4"/><Relationship Id="rId7" Type="http://schemas.microsoft.com/office/2007/relationships/media" Target="../media/media9.mp4"/><Relationship Id="rId12" Type="http://schemas.openxmlformats.org/officeDocument/2006/relationships/image" Target="../media/image14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video" Target="../media/media8.mp4"/><Relationship Id="rId11" Type="http://schemas.openxmlformats.org/officeDocument/2006/relationships/image" Target="../media/image13.png"/><Relationship Id="rId5" Type="http://schemas.microsoft.com/office/2007/relationships/media" Target="../media/media8.mp4"/><Relationship Id="rId10" Type="http://schemas.openxmlformats.org/officeDocument/2006/relationships/image" Target="../media/image12.png"/><Relationship Id="rId4" Type="http://schemas.openxmlformats.org/officeDocument/2006/relationships/video" Target="../media/media7.mp4"/><Relationship Id="rId9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mp4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K</a:t>
            </a:r>
            <a:r>
              <a:rPr lang="az-Latn-AZ" dirty="0" smtClean="0"/>
              <a:t>ƏSKİN MİOKARD İNFARKTI ZAMANI RAST GƏLİNƏN NADİR AĞIRLAŞMA-QİDA BORUSUNUN HEMATOMASI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az-Latn-AZ" dirty="0" smtClean="0"/>
              <a:t>                                                                            MƏRKƏZİ KLİNİkA</a:t>
            </a:r>
            <a:endParaRPr lang="az-Latn-AZ" dirty="0" smtClean="0"/>
          </a:p>
          <a:p>
            <a:r>
              <a:rPr lang="en-US" dirty="0" err="1" smtClean="0"/>
              <a:t>dr</a:t>
            </a:r>
            <a:r>
              <a:rPr lang="az-Latn-AZ" dirty="0"/>
              <a:t>.</a:t>
            </a:r>
            <a:r>
              <a:rPr lang="az-Latn-AZ" dirty="0" smtClean="0"/>
              <a:t>TÜRKAN AĞALİYEVA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9786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175" y="250217"/>
            <a:ext cx="10364451" cy="1013099"/>
          </a:xfrm>
        </p:spPr>
        <p:txBody>
          <a:bodyPr>
            <a:normAutofit/>
          </a:bodyPr>
          <a:lstStyle/>
          <a:p>
            <a:r>
              <a:rPr lang="az-Latn-AZ" sz="1800" dirty="0" smtClean="0"/>
              <a:t>Qastroskopİya nətİcəsİndə də eynİ dİaqnoz təsdİqləndİ. </a:t>
            </a:r>
            <a:r>
              <a:rPr lang="az-Latn-AZ" sz="1800" dirty="0"/>
              <a:t>Xəstədə Clexane, </a:t>
            </a:r>
            <a:r>
              <a:rPr lang="az-Latn-AZ" sz="1800" dirty="0" smtClean="0"/>
              <a:t>ASA,Clopİdogrel </a:t>
            </a:r>
            <a:r>
              <a:rPr lang="az-Latn-AZ" sz="1800" dirty="0"/>
              <a:t>stoplandı, </a:t>
            </a:r>
            <a:r>
              <a:rPr lang="az-Latn-AZ" sz="1800" dirty="0" smtClean="0"/>
              <a:t>müalİcəsİnİn </a:t>
            </a:r>
            <a:r>
              <a:rPr lang="az-Latn-AZ" sz="1800" dirty="0"/>
              <a:t>10-cu günündə </a:t>
            </a:r>
            <a:r>
              <a:rPr lang="az-Latn-AZ" sz="1800" dirty="0" smtClean="0"/>
              <a:t>yalnIz </a:t>
            </a:r>
            <a:r>
              <a:rPr lang="az-Latn-AZ" sz="1800" dirty="0"/>
              <a:t>Clexane 0.4 ml x1 dəfə </a:t>
            </a:r>
            <a:r>
              <a:rPr lang="az-Latn-AZ" sz="1800" dirty="0" smtClean="0"/>
              <a:t>təyİn edİldİ. </a:t>
            </a:r>
            <a:endParaRPr lang="ru-RU" sz="1800" dirty="0"/>
          </a:p>
        </p:txBody>
      </p:sp>
      <p:pic>
        <p:nvPicPr>
          <p:cNvPr id="4" name="WhatsApp Video 2022-11-19 at 23.43.4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74232" y="1639303"/>
            <a:ext cx="6477000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544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hatsApp Video 2022-11-19 at 23.32.0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92100" y="0"/>
            <a:ext cx="4267200" cy="3200400"/>
          </a:xfrm>
          <a:prstGeom prst="rect">
            <a:avLst/>
          </a:prstGeom>
        </p:spPr>
      </p:pic>
      <p:pic>
        <p:nvPicPr>
          <p:cNvPr id="5" name="WhatsApp Video 2022-11-19 at 23.34.30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334000" y="1384300"/>
            <a:ext cx="3589867" cy="2692400"/>
          </a:xfrm>
          <a:prstGeom prst="rect">
            <a:avLst/>
          </a:prstGeom>
        </p:spPr>
      </p:pic>
      <p:pic>
        <p:nvPicPr>
          <p:cNvPr id="6" name="WhatsApp Video 2022-11-19 at 23.35.46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923867" y="2260600"/>
            <a:ext cx="3352800" cy="2514600"/>
          </a:xfrm>
          <a:prstGeom prst="rect">
            <a:avLst/>
          </a:prstGeom>
        </p:spPr>
      </p:pic>
      <p:sp>
        <p:nvSpPr>
          <p:cNvPr id="8" name="Стрелка вправо 7"/>
          <p:cNvSpPr/>
          <p:nvPr/>
        </p:nvSpPr>
        <p:spPr>
          <a:xfrm>
            <a:off x="4559300" y="2260600"/>
            <a:ext cx="774700" cy="4699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WhatsApp Video 2022-11-19 at 23.37.13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379134" y="4165600"/>
            <a:ext cx="3437466" cy="2578100"/>
          </a:xfrm>
          <a:prstGeom prst="rect">
            <a:avLst/>
          </a:prstGeom>
        </p:spPr>
      </p:pic>
      <p:sp>
        <p:nvSpPr>
          <p:cNvPr id="12" name="Стрелка углом 11"/>
          <p:cNvSpPr/>
          <p:nvPr/>
        </p:nvSpPr>
        <p:spPr>
          <a:xfrm rot="10800000">
            <a:off x="7128933" y="4953000"/>
            <a:ext cx="2489200" cy="172720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923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26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5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799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6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465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8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8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34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Latn-AZ" dirty="0" smtClean="0"/>
              <a:t>ÇatdIrmaq İstədİyİm nüans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az-Latn-AZ" dirty="0"/>
              <a:t>Xəstəyə 10 gün </a:t>
            </a:r>
            <a:r>
              <a:rPr lang="az-Latn-AZ" dirty="0" smtClean="0"/>
              <a:t>antİaqreqant </a:t>
            </a:r>
            <a:r>
              <a:rPr lang="az-Latn-AZ" dirty="0"/>
              <a:t>və </a:t>
            </a:r>
            <a:r>
              <a:rPr lang="az-Latn-AZ" dirty="0" smtClean="0"/>
              <a:t>antİkoaqulyant terapİya təyİn edİlmədİ </a:t>
            </a:r>
            <a:r>
              <a:rPr lang="az-Latn-AZ" dirty="0"/>
              <a:t>( </a:t>
            </a:r>
            <a:r>
              <a:rPr lang="az-Latn-AZ" dirty="0" smtClean="0"/>
              <a:t>hb-4.81 </a:t>
            </a:r>
            <a:r>
              <a:rPr lang="az-Latn-AZ" dirty="0"/>
              <a:t>g/dl, </a:t>
            </a:r>
            <a:r>
              <a:rPr lang="az-Latn-AZ" dirty="0" smtClean="0"/>
              <a:t>qİda </a:t>
            </a:r>
            <a:r>
              <a:rPr lang="az-Latn-AZ" dirty="0"/>
              <a:t>borusunun submukoz hematoması), nəzərə alaqki xəstəyə 10 gün əvvəl koronar müdaxilə </a:t>
            </a:r>
            <a:r>
              <a:rPr lang="az-Latn-AZ" dirty="0" smtClean="0"/>
              <a:t>edİlmİş</a:t>
            </a:r>
            <a:r>
              <a:rPr lang="az-Latn-AZ" dirty="0"/>
              <a:t>, LAD,RCA damarlarına </a:t>
            </a:r>
            <a:r>
              <a:rPr lang="az-Latn-AZ" dirty="0" smtClean="0"/>
              <a:t>angİoplastİka </a:t>
            </a:r>
            <a:r>
              <a:rPr lang="az-Latn-AZ" dirty="0"/>
              <a:t>İ</a:t>
            </a:r>
            <a:r>
              <a:rPr lang="az-Latn-AZ" dirty="0" smtClean="0"/>
              <a:t>cra edİlmİşdİr</a:t>
            </a:r>
            <a:r>
              <a:rPr lang="az-Latn-AZ" dirty="0"/>
              <a:t>. Buna baxmayaraq </a:t>
            </a:r>
            <a:r>
              <a:rPr lang="az-Latn-AZ" dirty="0" smtClean="0"/>
              <a:t>antİaqreqant </a:t>
            </a:r>
            <a:r>
              <a:rPr lang="az-Latn-AZ" dirty="0"/>
              <a:t>və </a:t>
            </a:r>
            <a:r>
              <a:rPr lang="az-Latn-AZ" dirty="0" smtClean="0"/>
              <a:t>antİkoaqulyant terapİyanı dayandIrdIqdan </a:t>
            </a:r>
            <a:r>
              <a:rPr lang="az-Latn-AZ" dirty="0"/>
              <a:t>sonra xəstədə </a:t>
            </a:r>
            <a:r>
              <a:rPr lang="az-Latn-AZ" dirty="0" smtClean="0"/>
              <a:t>təkrarİ </a:t>
            </a:r>
            <a:r>
              <a:rPr lang="az-Latn-AZ" dirty="0"/>
              <a:t>koronar </a:t>
            </a:r>
            <a:r>
              <a:rPr lang="az-Latn-AZ" dirty="0" smtClean="0"/>
              <a:t>ağIrlaşma İzlənİlmədİ. Təyİnat </a:t>
            </a:r>
            <a:r>
              <a:rPr lang="az-Latn-AZ" dirty="0"/>
              <a:t>üzrə </a:t>
            </a:r>
            <a:r>
              <a:rPr lang="az-Latn-AZ" dirty="0" smtClean="0"/>
              <a:t>müalİcəsi </a:t>
            </a:r>
            <a:r>
              <a:rPr lang="az-Latn-AZ" dirty="0"/>
              <a:t>davam </a:t>
            </a:r>
            <a:r>
              <a:rPr lang="az-Latn-AZ" dirty="0" smtClean="0"/>
              <a:t>etdİkdən </a:t>
            </a:r>
            <a:r>
              <a:rPr lang="az-Latn-AZ" dirty="0"/>
              <a:t>sonra evə yola </a:t>
            </a:r>
            <a:r>
              <a:rPr lang="az-Latn-AZ" dirty="0" smtClean="0"/>
              <a:t>salIndI. </a:t>
            </a:r>
            <a:r>
              <a:rPr lang="az-Latn-AZ" dirty="0"/>
              <a:t>Kontrol müayinə </a:t>
            </a:r>
            <a:r>
              <a:rPr lang="az-Latn-AZ" dirty="0" smtClean="0"/>
              <a:t>zamanI </a:t>
            </a:r>
            <a:r>
              <a:rPr lang="az-Latn-AZ" dirty="0"/>
              <a:t>Hb-11.2 HCT-40.4, </a:t>
            </a:r>
            <a:r>
              <a:rPr lang="az-Latn-AZ" dirty="0" smtClean="0"/>
              <a:t>Exokardİoqrafİyada AtIm fraksİyası </a:t>
            </a:r>
            <a:r>
              <a:rPr lang="az-Latn-AZ" dirty="0"/>
              <a:t>40% </a:t>
            </a:r>
            <a:r>
              <a:rPr lang="az-Latn-AZ" dirty="0" smtClean="0"/>
              <a:t>İzlənİldİ.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1677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Latn-AZ" dirty="0" smtClean="0">
                <a:latin typeface="Arial" pitchFamily="34" charset="0"/>
                <a:cs typeface="Arial" pitchFamily="34" charset="0"/>
              </a:rPr>
              <a:t>ƏDƏBİYYAT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Cheung J., Müller N., Weiss A. Spontaneous intramural esophageal hematoma: case report and review. </a:t>
            </a:r>
            <a:r>
              <a:rPr lang="en-US" i="1" dirty="0"/>
              <a:t>Canadian Journal of Gastroenterology . </a:t>
            </a:r>
            <a:r>
              <a:rPr lang="en-US" dirty="0"/>
              <a:t>2006;</a:t>
            </a:r>
            <a:r>
              <a:rPr lang="en-US" b="1" dirty="0"/>
              <a:t>20</a:t>
            </a:r>
            <a:r>
              <a:rPr lang="en-US" dirty="0"/>
              <a:t>(4):285–286. </a:t>
            </a:r>
            <a:r>
              <a:rPr lang="en-US" dirty="0" err="1"/>
              <a:t>doi</a:t>
            </a:r>
            <a:r>
              <a:rPr lang="en-US" dirty="0"/>
              <a:t>: 10.1155/2006/764714</a:t>
            </a:r>
            <a:r>
              <a:rPr lang="en-US" dirty="0" smtClean="0"/>
              <a:t>.</a:t>
            </a:r>
            <a:endParaRPr lang="az-Latn-AZ" dirty="0" smtClean="0"/>
          </a:p>
          <a:p>
            <a:r>
              <a:rPr lang="en-US" dirty="0"/>
              <a:t>Sharma A., </a:t>
            </a:r>
            <a:r>
              <a:rPr lang="en-US" dirty="0" err="1"/>
              <a:t>Hoilat</a:t>
            </a:r>
            <a:r>
              <a:rPr lang="en-US" dirty="0"/>
              <a:t> G. J., Ahmad S. A. </a:t>
            </a:r>
            <a:r>
              <a:rPr lang="en-US" i="1" dirty="0"/>
              <a:t>Esophageal Hematoma .</a:t>
            </a:r>
            <a:r>
              <a:rPr lang="en-US" dirty="0"/>
              <a:t> Tampa, FL, USA: </a:t>
            </a:r>
            <a:r>
              <a:rPr lang="en-US" dirty="0" err="1"/>
              <a:t>StatPearls</a:t>
            </a:r>
            <a:r>
              <a:rPr lang="en-US" dirty="0"/>
              <a:t>; 2022</a:t>
            </a:r>
            <a:r>
              <a:rPr lang="en-US" dirty="0" smtClean="0"/>
              <a:t>.</a:t>
            </a:r>
            <a:endParaRPr lang="az-Latn-AZ" dirty="0" smtClean="0"/>
          </a:p>
          <a:p>
            <a:r>
              <a:rPr lang="en-US" dirty="0"/>
              <a:t>Gluck M., </a:t>
            </a:r>
            <a:r>
              <a:rPr lang="en-US" dirty="0" err="1"/>
              <a:t>Jiranek</a:t>
            </a:r>
            <a:r>
              <a:rPr lang="en-US" dirty="0"/>
              <a:t> G. C., Low D. E., </a:t>
            </a:r>
            <a:r>
              <a:rPr lang="en-US" dirty="0" err="1"/>
              <a:t>Kozarek</a:t>
            </a:r>
            <a:r>
              <a:rPr lang="en-US" dirty="0"/>
              <a:t> R. A. Spontaneous intramural rupture of the esophagus: clinical presentation and endoscopic findings. </a:t>
            </a:r>
            <a:r>
              <a:rPr lang="en-US" i="1" dirty="0"/>
              <a:t>Gastrointestinal Endoscopy . </a:t>
            </a:r>
            <a:r>
              <a:rPr lang="en-US" dirty="0"/>
              <a:t>2002;</a:t>
            </a:r>
            <a:r>
              <a:rPr lang="en-US" b="1" dirty="0"/>
              <a:t>56</a:t>
            </a:r>
            <a:r>
              <a:rPr lang="en-US" dirty="0"/>
              <a:t>(1):134–136. </a:t>
            </a:r>
            <a:r>
              <a:rPr lang="en-US" dirty="0" err="1"/>
              <a:t>doi</a:t>
            </a:r>
            <a:r>
              <a:rPr lang="en-US" dirty="0"/>
              <a:t>: </a:t>
            </a:r>
            <a:r>
              <a:rPr lang="en-US" dirty="0" smtClean="0"/>
              <a:t>10.1067/mge.2002.125360</a:t>
            </a:r>
            <a:endParaRPr lang="az-Latn-AZ" dirty="0" smtClean="0"/>
          </a:p>
          <a:p>
            <a:r>
              <a:rPr lang="en-US" dirty="0" err="1"/>
              <a:t>Yapa</a:t>
            </a:r>
            <a:r>
              <a:rPr lang="en-US" dirty="0"/>
              <a:t> R. S., Green G. J. Spontaneous </a:t>
            </a:r>
            <a:r>
              <a:rPr lang="en-US" dirty="0" err="1"/>
              <a:t>oesophageal</a:t>
            </a:r>
            <a:r>
              <a:rPr lang="en-US" dirty="0"/>
              <a:t> </a:t>
            </a:r>
            <a:r>
              <a:rPr lang="en-US" dirty="0" err="1"/>
              <a:t>haematoma</a:t>
            </a:r>
            <a:r>
              <a:rPr lang="en-US" dirty="0"/>
              <a:t> presenting as acute myocardial infarction: implications for thrombolytic therapy. </a:t>
            </a:r>
            <a:r>
              <a:rPr lang="en-US" i="1" dirty="0"/>
              <a:t>Postgraduate Medical Journal . </a:t>
            </a:r>
            <a:r>
              <a:rPr lang="en-US" dirty="0"/>
              <a:t>1991;</a:t>
            </a:r>
            <a:r>
              <a:rPr lang="en-US" b="1" dirty="0"/>
              <a:t>67</a:t>
            </a:r>
            <a:r>
              <a:rPr lang="en-US" dirty="0"/>
              <a:t>(790):779–780. </a:t>
            </a:r>
            <a:r>
              <a:rPr lang="en-US" dirty="0" err="1"/>
              <a:t>doi</a:t>
            </a:r>
            <a:r>
              <a:rPr lang="en-US" dirty="0"/>
              <a:t>: 10.1136/pgmj.67.790.779.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9929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149" y="186717"/>
            <a:ext cx="10364451" cy="994383"/>
          </a:xfrm>
        </p:spPr>
        <p:txBody>
          <a:bodyPr/>
          <a:lstStyle/>
          <a:p>
            <a:r>
              <a:rPr lang="az-Latn-AZ" dirty="0" smtClean="0"/>
              <a:t>ŞİKAYƏTLƏRİ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24874" y="4508500"/>
            <a:ext cx="9195426" cy="2071208"/>
          </a:xfrm>
        </p:spPr>
        <p:txBody>
          <a:bodyPr>
            <a:normAutofit/>
          </a:bodyPr>
          <a:lstStyle/>
          <a:p>
            <a:r>
              <a:rPr lang="az-Latn-AZ" dirty="0" smtClean="0">
                <a:latin typeface="Arial" panose="020B0604020202020204" pitchFamily="34" charset="0"/>
                <a:cs typeface="Arial" panose="020B0604020202020204" pitchFamily="34" charset="0"/>
              </a:rPr>
              <a:t>Hİpertonİya xəstəlİyİ+</a:t>
            </a:r>
          </a:p>
          <a:p>
            <a:r>
              <a:rPr lang="az-Latn-AZ" dirty="0" smtClean="0">
                <a:latin typeface="Arial" panose="020B0604020202020204" pitchFamily="34" charset="0"/>
                <a:cs typeface="Arial" panose="020B0604020202020204" pitchFamily="34" charset="0"/>
              </a:rPr>
              <a:t>Dİabetus Mellutus-</a:t>
            </a:r>
          </a:p>
          <a:p>
            <a:r>
              <a:rPr lang="az-Latn-AZ" dirty="0" smtClean="0">
                <a:latin typeface="Arial" panose="020B0604020202020204" pitchFamily="34" charset="0"/>
                <a:cs typeface="Arial" panose="020B0604020202020204" pitchFamily="34" charset="0"/>
              </a:rPr>
              <a:t>İrsİ faktor –</a:t>
            </a:r>
          </a:p>
          <a:p>
            <a:r>
              <a:rPr lang="az-Latn-AZ" dirty="0" smtClean="0">
                <a:latin typeface="Arial" panose="020B0604020202020204" pitchFamily="34" charset="0"/>
                <a:cs typeface="Arial" panose="020B0604020202020204" pitchFamily="34" charset="0"/>
              </a:rPr>
              <a:t>Sİqaret+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63849" y="3869717"/>
            <a:ext cx="10364451" cy="7530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az-Latn-AZ" dirty="0" smtClean="0"/>
              <a:t>Rİsk faktorlarI</a:t>
            </a:r>
            <a:endParaRPr lang="ru-RU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861159" y="1118864"/>
            <a:ext cx="10363826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az-Latn-A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77 Yaşl</a:t>
            </a:r>
            <a:r>
              <a:rPr lang="az-Latn-AZ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az-Latn-A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kİŞİ</a:t>
            </a:r>
            <a:r>
              <a:rPr lang="az-Latn-AZ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z-Latn-A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xəstə</a:t>
            </a:r>
          </a:p>
          <a:p>
            <a:r>
              <a:rPr lang="az-Latn-AZ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az-Latn-A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gündürkİ,sİnədə ağrIsInIn </a:t>
            </a:r>
            <a:r>
              <a:rPr lang="az-Latn-AZ" dirty="0">
                <a:latin typeface="Times New Roman" panose="02020603050405020304" pitchFamily="18" charset="0"/>
                <a:cs typeface="Times New Roman" panose="02020603050405020304" pitchFamily="18" charset="0"/>
              </a:rPr>
              <a:t>olduğunu </a:t>
            </a:r>
            <a:r>
              <a:rPr lang="az-Latn-A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deyİr</a:t>
            </a:r>
            <a:r>
              <a:rPr lang="az-Latn-AZ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az-Latn-A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xəstə 5 saat əvvəl </a:t>
            </a:r>
            <a:r>
              <a:rPr lang="az-Latn-A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z-Latn-A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başlayan və hələ də davam edən sİnə və kürək nahİyyədə göynədici ağrI, soyuq tərləmə şİkayətlərİnİ qeyd edİr.</a:t>
            </a:r>
          </a:p>
          <a:p>
            <a:r>
              <a:rPr lang="az-Latn-A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Bİr neçə gündürkİ, öyümə və ürəkbulanma şİkayətlərİnİn olduğunuda BİLDİRİR.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9178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174" y="123218"/>
            <a:ext cx="10364451" cy="626083"/>
          </a:xfrm>
        </p:spPr>
        <p:txBody>
          <a:bodyPr/>
          <a:lstStyle/>
          <a:p>
            <a:r>
              <a:rPr lang="az-Latn-AZ" dirty="0" smtClean="0"/>
              <a:t>Fİzİkal müayİnə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66174" y="3784602"/>
            <a:ext cx="10363826" cy="27432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az-Latn-AZ" dirty="0"/>
          </a:p>
          <a:p>
            <a:r>
              <a:rPr lang="az-Latn-AZ" dirty="0"/>
              <a:t>Hem- </a:t>
            </a:r>
            <a:r>
              <a:rPr lang="az-Latn-AZ" dirty="0" smtClean="0"/>
              <a:t>16.3</a:t>
            </a:r>
            <a:r>
              <a:rPr lang="az-Latn-AZ" dirty="0"/>
              <a:t> g</a:t>
            </a:r>
            <a:r>
              <a:rPr lang="az-Latn-AZ" dirty="0" smtClean="0"/>
              <a:t>/dl</a:t>
            </a:r>
          </a:p>
          <a:p>
            <a:r>
              <a:rPr lang="az-Latn-AZ" dirty="0" smtClean="0"/>
              <a:t> </a:t>
            </a:r>
            <a:r>
              <a:rPr lang="az-Latn-AZ" dirty="0"/>
              <a:t>Hct- </a:t>
            </a:r>
            <a:r>
              <a:rPr lang="az-Latn-AZ" dirty="0" smtClean="0"/>
              <a:t>40.4%</a:t>
            </a:r>
          </a:p>
          <a:p>
            <a:r>
              <a:rPr lang="az-Latn-AZ" dirty="0" smtClean="0"/>
              <a:t>Leykosit- 13.56  </a:t>
            </a:r>
          </a:p>
          <a:p>
            <a:r>
              <a:rPr lang="az-Latn-A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Kre-0.9</a:t>
            </a:r>
            <a:r>
              <a:rPr lang="az-Latn-AZ" dirty="0" smtClean="0"/>
              <a:t> mg/dl</a:t>
            </a:r>
          </a:p>
          <a:p>
            <a:r>
              <a:rPr lang="az-Latn-AZ" dirty="0" smtClean="0"/>
              <a:t>Qlukoza- 100 mg/dl </a:t>
            </a:r>
          </a:p>
          <a:p>
            <a:r>
              <a:rPr lang="az-Latn-AZ" dirty="0" smtClean="0"/>
              <a:t>Troponin- 10 ng/ml </a:t>
            </a:r>
            <a:r>
              <a:rPr lang="az-Latn-AZ" dirty="0"/>
              <a:t>( N -0-08</a:t>
            </a:r>
            <a:r>
              <a:rPr lang="az-Latn-AZ" dirty="0" smtClean="0"/>
              <a:t>).</a:t>
            </a:r>
            <a:endParaRPr lang="az-Latn-AZ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1066174" y="1104901"/>
            <a:ext cx="10363826" cy="2743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az-Latn-AZ" dirty="0" smtClean="0"/>
              <a:t>Ağcİyərlər üzərİndə sərt tənəffüs eşİdİlİr</a:t>
            </a:r>
          </a:p>
          <a:p>
            <a:r>
              <a:rPr lang="az-Latn-AZ" dirty="0" smtClean="0"/>
              <a:t>cor tonlarI karlaşmIşdIr.</a:t>
            </a:r>
          </a:p>
          <a:p>
            <a:r>
              <a:rPr lang="az-Latn-AZ" dirty="0" smtClean="0"/>
              <a:t>AT-138/89 mmHg , Ps-69 v/dəq, temperatur 36.6 C.</a:t>
            </a:r>
          </a:p>
          <a:p>
            <a:r>
              <a:rPr lang="az-Latn-AZ" dirty="0" smtClean="0"/>
              <a:t>QarnI palpasİyada yumşaq və ağrısızdır</a:t>
            </a:r>
          </a:p>
          <a:p>
            <a:r>
              <a:rPr lang="az-Latn-AZ" dirty="0" smtClean="0"/>
              <a:t>Dİurez kateterlədİr.</a:t>
            </a:r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29574" y="3471560"/>
            <a:ext cx="10364451" cy="6260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az-Latn-AZ" dirty="0" smtClean="0"/>
              <a:t>Analizlər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5388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791935" y="-2300765"/>
            <a:ext cx="4213861" cy="899826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399732" y="5038725"/>
            <a:ext cx="10364788" cy="625475"/>
          </a:xfrm>
        </p:spPr>
        <p:txBody>
          <a:bodyPr>
            <a:normAutofit fontScale="90000"/>
          </a:bodyPr>
          <a:lstStyle/>
          <a:p>
            <a:pPr algn="l"/>
            <a:r>
              <a:rPr lang="az-Latn-AZ" sz="2200" dirty="0"/>
              <a:t>Xəstəyə </a:t>
            </a:r>
            <a:r>
              <a:rPr lang="az-Latn-AZ" sz="2200" dirty="0" smtClean="0"/>
              <a:t>aspİrİn </a:t>
            </a:r>
            <a:r>
              <a:rPr lang="az-Latn-AZ" sz="2200" dirty="0"/>
              <a:t>300mq, </a:t>
            </a:r>
            <a:r>
              <a:rPr lang="az-Latn-AZ" sz="2200" dirty="0" smtClean="0"/>
              <a:t>klopİdoqrel </a:t>
            </a:r>
            <a:r>
              <a:rPr lang="az-Latn-AZ" sz="2200" dirty="0"/>
              <a:t>300mq, </a:t>
            </a:r>
            <a:r>
              <a:rPr lang="az-Latn-AZ" sz="2200" dirty="0" smtClean="0"/>
              <a:t>heparİn </a:t>
            </a:r>
            <a:r>
              <a:rPr lang="az-Latn-AZ" sz="2200" dirty="0"/>
              <a:t>5000 TV </a:t>
            </a:r>
            <a:r>
              <a:rPr lang="az-Latn-AZ" sz="2200" dirty="0" smtClean="0"/>
              <a:t>İ\v  verİldİ. </a:t>
            </a:r>
            <a:r>
              <a:rPr lang="az-Latn-AZ" sz="2200" dirty="0"/>
              <a:t/>
            </a:r>
            <a:br>
              <a:rPr lang="az-Latn-AZ" sz="2200" dirty="0"/>
            </a:br>
            <a:r>
              <a:rPr lang="az-Latn-AZ" sz="2200" dirty="0"/>
              <a:t>EKQ-də ön döş aparmalarında ST </a:t>
            </a:r>
            <a:r>
              <a:rPr lang="az-Latn-AZ" sz="2200" dirty="0" smtClean="0"/>
              <a:t>seqmentİnİn elevasiyası qeyd edİldİ.</a:t>
            </a:r>
            <a:r>
              <a:rPr lang="ru-RU" sz="2200" dirty="0"/>
              <a:t/>
            </a:r>
            <a:br>
              <a:rPr lang="ru-RU" sz="2200" dirty="0"/>
            </a:br>
            <a:r>
              <a:rPr lang="az-Latn-AZ" sz="2200" dirty="0" smtClean="0"/>
              <a:t>Exokardİoqrafiyada  </a:t>
            </a:r>
            <a:r>
              <a:rPr lang="az-Latn-AZ" sz="2200" dirty="0"/>
              <a:t>atım fraksiyası 40%, apex zəif hipokinetik, septumun apikalı, anteriorun apikalı,midi hipokinetik, qapaq aparatı normal aşkar edildi. </a:t>
            </a:r>
            <a:br>
              <a:rPr lang="az-Latn-AZ" sz="2200" dirty="0"/>
            </a:br>
            <a:r>
              <a:rPr lang="az-Latn-AZ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8715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hatsApp Video 2022-11-19 at 23.18.2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94500" y="241300"/>
            <a:ext cx="4572000" cy="4572000"/>
          </a:xfrm>
          <a:prstGeom prst="rect">
            <a:avLst/>
          </a:prstGeom>
        </p:spPr>
      </p:pic>
      <p:pic>
        <p:nvPicPr>
          <p:cNvPr id="5" name="WhatsApp Video 2022-11-19 at 23.30.45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0284" y="241300"/>
            <a:ext cx="4572000" cy="4572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70283" y="4813300"/>
            <a:ext cx="811730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z-Latn-AZ" dirty="0" smtClean="0"/>
              <a:t>                                                                                                                      KAQ</a:t>
            </a:r>
            <a:r>
              <a:rPr lang="az-Latn-AZ" dirty="0"/>
              <a:t>: LMCA-N, LAD-99%, RCA-95%,CX-60% aşkar </a:t>
            </a:r>
            <a:r>
              <a:rPr lang="az-Latn-AZ" dirty="0" smtClean="0"/>
              <a:t>edildi.RCA </a:t>
            </a:r>
            <a:r>
              <a:rPr lang="az-Latn-AZ" dirty="0"/>
              <a:t>damarındakı darlığa  4.0x 38 mm </a:t>
            </a:r>
            <a:r>
              <a:rPr lang="az-Latn-AZ" dirty="0" smtClean="0"/>
              <a:t>«Resolute İntegrity</a:t>
            </a:r>
            <a:r>
              <a:rPr lang="az-Latn-AZ" dirty="0"/>
              <a:t>», </a:t>
            </a:r>
            <a:r>
              <a:rPr lang="az-Latn-AZ" dirty="0" smtClean="0"/>
              <a:t>LAD </a:t>
            </a:r>
            <a:r>
              <a:rPr lang="az-Latn-AZ" dirty="0"/>
              <a:t>damardakı darlığa distaldan proksimala doğru 2.75 x 33 mm </a:t>
            </a:r>
            <a:r>
              <a:rPr lang="az-Latn-AZ" dirty="0" smtClean="0"/>
              <a:t>«Ultimaster</a:t>
            </a:r>
            <a:r>
              <a:rPr lang="az-Latn-AZ" dirty="0"/>
              <a:t>»,3.5 x 26 mm </a:t>
            </a:r>
            <a:r>
              <a:rPr lang="az-Latn-AZ" dirty="0" smtClean="0"/>
              <a:t>«Resolute İntegrity</a:t>
            </a:r>
            <a:r>
              <a:rPr lang="az-Latn-AZ" dirty="0"/>
              <a:t>» stentləri implantasiya edildi.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6721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33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hatsApp Video 2022-11-19 at 23.18.17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99288" y="322263"/>
            <a:ext cx="4694237" cy="4694237"/>
          </a:xfrm>
        </p:spPr>
      </p:pic>
      <p:pic>
        <p:nvPicPr>
          <p:cNvPr id="5" name="WhatsApp Video 2022-11-19 at 23.28.33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0099" y="322263"/>
            <a:ext cx="4694237" cy="4694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328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33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7097" y="100757"/>
            <a:ext cx="10849852" cy="2355840"/>
          </a:xfrm>
        </p:spPr>
        <p:txBody>
          <a:bodyPr>
            <a:normAutofit/>
          </a:bodyPr>
          <a:lstStyle/>
          <a:p>
            <a:pPr algn="l"/>
            <a:r>
              <a:rPr lang="az-Latn-A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Angİoplastİkadan sonra xəstədə yenİdən ürəkbulanma,qusma şİkayətlərİ başladI.( melena,qanqusma qeyd edİlmİr).QASTROENTEROLOQNAN KONSULTASİYA OLUNDU.Aspİrİn qəbulu dayandırılDI, LEPANTO ( ppi) İ/V, SERUKAL (METOKLOPRAMİD) təyİN EDİLDİ.</a:t>
            </a:r>
            <a:r>
              <a:rPr lang="az-Latn-AZ" sz="1800" dirty="0" smtClean="0"/>
              <a:t/>
            </a:r>
            <a:br>
              <a:rPr lang="az-Latn-AZ" sz="1800" dirty="0" smtClean="0"/>
            </a:br>
            <a:r>
              <a:rPr lang="az-Latn-AZ" sz="1800" dirty="0"/>
              <a:t>AT-88/52 mmHg,ps-107 v/dəq </a:t>
            </a:r>
            <a:r>
              <a:rPr lang="az-Latn-AZ" sz="1800" dirty="0" smtClean="0"/>
              <a:t/>
            </a:r>
            <a:br>
              <a:rPr lang="az-Latn-AZ" sz="1800" dirty="0" smtClean="0"/>
            </a:br>
            <a:r>
              <a:rPr lang="az-Latn-AZ" sz="1800" dirty="0"/>
              <a:t>Təkrari Exokardioqrafiya müayinəsində sol qulaqcığı </a:t>
            </a:r>
            <a:r>
              <a:rPr lang="az-Latn-AZ" sz="1800" dirty="0" smtClean="0"/>
              <a:t>baskIlayan bİr </a:t>
            </a:r>
            <a:r>
              <a:rPr lang="az-Latn-AZ" sz="1800" dirty="0"/>
              <a:t>görüntü </a:t>
            </a:r>
            <a:r>
              <a:rPr lang="az-Latn-AZ" sz="1800" dirty="0" smtClean="0"/>
              <a:t>göründü</a:t>
            </a:r>
            <a:br>
              <a:rPr lang="az-Latn-AZ" sz="1800" dirty="0" smtClean="0"/>
            </a:br>
            <a:r>
              <a:rPr lang="az-Latn-AZ" sz="1800" dirty="0"/>
              <a:t>Xəstəyə </a:t>
            </a:r>
            <a:r>
              <a:rPr lang="az-Latn-AZ" sz="1800" dirty="0" smtClean="0"/>
              <a:t>təcİlİ </a:t>
            </a:r>
            <a:r>
              <a:rPr lang="az-Latn-AZ" sz="1800" dirty="0"/>
              <a:t>Döş qəfəsinin </a:t>
            </a:r>
            <a:r>
              <a:rPr lang="az-Latn-AZ" sz="1800" dirty="0" smtClean="0"/>
              <a:t>natİv </a:t>
            </a:r>
            <a:r>
              <a:rPr lang="az-Latn-AZ" sz="1800" dirty="0"/>
              <a:t>KT-si </a:t>
            </a:r>
            <a:r>
              <a:rPr lang="az-Latn-AZ" sz="1800" dirty="0" smtClean="0"/>
              <a:t>çəkİlİr</a:t>
            </a:r>
            <a:r>
              <a:rPr lang="az-Latn-AZ" sz="1800" dirty="0"/>
              <a:t>. 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3511524"/>
              </p:ext>
            </p:extLst>
          </p:nvPr>
        </p:nvGraphicFramePr>
        <p:xfrm>
          <a:off x="1761128" y="2648548"/>
          <a:ext cx="8938716" cy="32609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69358"/>
                <a:gridCol w="4469358"/>
              </a:tblGrid>
              <a:tr h="815233">
                <a:tc>
                  <a:txBody>
                    <a:bodyPr/>
                    <a:lstStyle/>
                    <a:p>
                      <a:r>
                        <a:rPr lang="az-Latn-AZ" dirty="0" smtClean="0"/>
                        <a:t>               HEMOQLOBİN</a:t>
                      </a:r>
                      <a:r>
                        <a:rPr lang="az-Latn-AZ" baseline="0" dirty="0" smtClean="0"/>
                        <a:t>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z-Latn-AZ" dirty="0" smtClean="0"/>
                        <a:t>    HEMATOKRİT</a:t>
                      </a:r>
                      <a:endParaRPr lang="ru-RU" dirty="0"/>
                    </a:p>
                  </a:txBody>
                  <a:tcPr/>
                </a:tc>
              </a:tr>
              <a:tr h="815233">
                <a:tc>
                  <a:txBody>
                    <a:bodyPr/>
                    <a:lstStyle/>
                    <a:p>
                      <a:r>
                        <a:rPr lang="az-Latn-AZ" dirty="0" smtClean="0"/>
                        <a:t>I gün      16.3 g/dL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z-Latn-AZ" dirty="0" smtClean="0"/>
                        <a:t> 50.5 %</a:t>
                      </a:r>
                      <a:endParaRPr lang="ru-RU" dirty="0"/>
                    </a:p>
                  </a:txBody>
                  <a:tcPr/>
                </a:tc>
              </a:tr>
              <a:tr h="815233">
                <a:tc>
                  <a:txBody>
                    <a:bodyPr/>
                    <a:lstStyle/>
                    <a:p>
                      <a:r>
                        <a:rPr lang="az-Latn-AZ" dirty="0" smtClean="0"/>
                        <a:t>II gün     11.6 g/dL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z-Latn-AZ" dirty="0" smtClean="0"/>
                        <a:t> 36.9 %</a:t>
                      </a:r>
                      <a:endParaRPr lang="ru-RU" dirty="0"/>
                    </a:p>
                  </a:txBody>
                  <a:tcPr/>
                </a:tc>
              </a:tr>
              <a:tr h="815233">
                <a:tc>
                  <a:txBody>
                    <a:bodyPr/>
                    <a:lstStyle/>
                    <a:p>
                      <a:r>
                        <a:rPr lang="az-Latn-AZ" dirty="0" smtClean="0"/>
                        <a:t>III gün   7.32 g/dL (Karvent,Clexane STOP)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z-Latn-AZ" dirty="0" smtClean="0"/>
                        <a:t>  22.5 %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12" name="Прямая соединительная линия 11"/>
          <p:cNvCxnSpPr/>
          <p:nvPr/>
        </p:nvCxnSpPr>
        <p:spPr>
          <a:xfrm flipH="1">
            <a:off x="2503417" y="3480179"/>
            <a:ext cx="21419" cy="24710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8180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z-Latn-A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SONRAKI GÜNLƏRDƏ HEMOQLOBİN TƏQİBİ</a:t>
            </a:r>
            <a:br>
              <a:rPr lang="az-Latn-A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6767573"/>
              </p:ext>
            </p:extLst>
          </p:nvPr>
        </p:nvGraphicFramePr>
        <p:xfrm>
          <a:off x="2032000" y="2123527"/>
          <a:ext cx="8128000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/>
                <a:gridCol w="4064000"/>
              </a:tblGrid>
              <a:tr h="370840">
                <a:tc>
                  <a:txBody>
                    <a:bodyPr/>
                    <a:lstStyle/>
                    <a:p>
                      <a:r>
                        <a:rPr lang="az-Latn-AZ" dirty="0" smtClean="0"/>
                        <a:t>                   HEMOQLOBİN  (g/dL)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z-Latn-AZ" dirty="0" smtClean="0"/>
                        <a:t>           HEMATOKRİT  %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az-Latn-AZ" dirty="0" smtClean="0"/>
                        <a:t>IV GÜN                4.81   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z-Latn-AZ" dirty="0" smtClean="0"/>
                        <a:t>           15.2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az-Latn-AZ" dirty="0" smtClean="0"/>
                        <a:t>V</a:t>
                      </a:r>
                      <a:r>
                        <a:rPr lang="az-Latn-AZ" baseline="0" dirty="0" smtClean="0"/>
                        <a:t> GÜN                 7.53    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z-Latn-AZ" dirty="0" smtClean="0"/>
                        <a:t>            23.2    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az-Latn-AZ" dirty="0" smtClean="0"/>
                        <a:t>VI GÜN                7.25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z-Latn-AZ" dirty="0" smtClean="0"/>
                        <a:t>             23.8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az-Latn-AZ" dirty="0" smtClean="0"/>
                        <a:t>VII GÜN               6.8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z-Latn-AZ" dirty="0" smtClean="0"/>
                        <a:t>             23.2   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az-Latn-AZ" dirty="0" smtClean="0"/>
                        <a:t>VIII GÜN              8.45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z-Latn-AZ" dirty="0" smtClean="0"/>
                        <a:t>             27.9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az-Latn-AZ" dirty="0" smtClean="0"/>
                        <a:t>IX GÜN                 8.24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z-Latn-AZ" dirty="0" smtClean="0"/>
                        <a:t>              26.3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az-Latn-AZ" dirty="0" smtClean="0"/>
                        <a:t>X GÜN                  11.9 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z-Latn-AZ" dirty="0" smtClean="0"/>
                        <a:t>              40.4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151394" y="5490379"/>
            <a:ext cx="81117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z-Latn-AZ" dirty="0"/>
              <a:t>K  3.1-3-3.3-3.2 mmol/l, </a:t>
            </a:r>
            <a:br>
              <a:rPr lang="az-Latn-AZ" dirty="0"/>
            </a:br>
            <a:r>
              <a:rPr lang="az-Latn-AZ" dirty="0"/>
              <a:t>Na-151-165-170-167 mmol/l</a:t>
            </a:r>
            <a:r>
              <a:rPr lang="az-Latn-AZ" dirty="0" smtClean="0"/>
              <a:t>,</a:t>
            </a:r>
          </a:p>
          <a:p>
            <a:r>
              <a:rPr lang="az-Latn-AZ"/>
              <a:t>Troponin 10-2.4-1.5.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823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60" y="1446015"/>
            <a:ext cx="6180415" cy="5207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800" y="1405340"/>
            <a:ext cx="4596321" cy="5288351"/>
          </a:xfrm>
          <a:prstGeom prst="rect">
            <a:avLst/>
          </a:prstGeom>
        </p:spPr>
      </p:pic>
      <p:sp>
        <p:nvSpPr>
          <p:cNvPr id="8" name="5-конечная звезда 7"/>
          <p:cNvSpPr/>
          <p:nvPr/>
        </p:nvSpPr>
        <p:spPr>
          <a:xfrm>
            <a:off x="3248167" y="4326341"/>
            <a:ext cx="354841" cy="39578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5-конечная звезда 8"/>
          <p:cNvSpPr/>
          <p:nvPr/>
        </p:nvSpPr>
        <p:spPr>
          <a:xfrm>
            <a:off x="9032798" y="4367284"/>
            <a:ext cx="395785" cy="43672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1992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Капля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2699</TotalTime>
  <Words>417</Words>
  <Application>Microsoft Office PowerPoint</Application>
  <PresentationFormat>Широкоэкранный</PresentationFormat>
  <Paragraphs>65</Paragraphs>
  <Slides>13</Slides>
  <Notes>0</Notes>
  <HiddenSlides>0</HiddenSlides>
  <MMClips>9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Times New Roman</vt:lpstr>
      <vt:lpstr>Tw Cen MT</vt:lpstr>
      <vt:lpstr>Капля</vt:lpstr>
      <vt:lpstr>KƏSKİN MİOKARD İNFARKTI ZAMANI RAST GƏLİNƏN NADİR AĞIRLAŞMA-QİDA BORUSUNUN HEMATOMASI</vt:lpstr>
      <vt:lpstr>ŞİKAYƏTLƏRİ</vt:lpstr>
      <vt:lpstr>Fİzİkal müayİnə</vt:lpstr>
      <vt:lpstr>Xəstəyə aspİrİn 300mq, klopİdoqrel 300mq, heparİn 5000 TV İ\v  verİldİ.  EKQ-də ön döş aparmalarında ST seqmentİnİn elevasiyası qeyd edİldİ. Exokardİoqrafiyada  atım fraksiyası 40%, apex zəif hipokinetik, septumun apikalı, anteriorun apikalı,midi hipokinetik, qapaq aparatı normal aşkar edildi.   </vt:lpstr>
      <vt:lpstr>Презентация PowerPoint</vt:lpstr>
      <vt:lpstr>Презентация PowerPoint</vt:lpstr>
      <vt:lpstr>Angİoplastİkadan sonra xəstədə yenİdən ürəkbulanma,qusma şİkayətlərİ başladI.( melena,qanqusma qeyd edİlmİr).QASTROENTEROLOQNAN KONSULTASİYA OLUNDU.Aspİrİn qəbulu dayandırılDI, LEPANTO ( ppi) İ/V, SERUKAL (METOKLOPRAMİD) təyİN EDİLDİ. AT-88/52 mmHg,ps-107 v/dəq  Təkrari Exokardioqrafiya müayinəsində sol qulaqcığı baskIlayan bİr görüntü göründü Xəstəyə təcİlİ Döş qəfəsinin natİv KT-si çəkİlİr. </vt:lpstr>
      <vt:lpstr>SONRAKI GÜNLƏRDƏ HEMOQLOBİN TƏQİBİ </vt:lpstr>
      <vt:lpstr>Презентация PowerPoint</vt:lpstr>
      <vt:lpstr>Qastroskopİya nətİcəsİndə də eynİ dİaqnoz təsdİqləndİ. Xəstədə Clexane, ASA,Clopİdogrel stoplandı, müalİcəsİnİn 10-cu günündə yalnIz Clexane 0.4 ml x1 dəfə təyİn edİldİ. </vt:lpstr>
      <vt:lpstr>Презентация PowerPoint</vt:lpstr>
      <vt:lpstr>ÇatdIrmaq İstədİyİm nüans </vt:lpstr>
      <vt:lpstr>ƏDƏBİYYAT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43</cp:revision>
  <dcterms:created xsi:type="dcterms:W3CDTF">2022-11-19T20:07:50Z</dcterms:created>
  <dcterms:modified xsi:type="dcterms:W3CDTF">2022-12-10T09:07:14Z</dcterms:modified>
</cp:coreProperties>
</file>